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  <p:sldMasterId id="2147483680" r:id="rId5"/>
  </p:sldMasterIdLst>
  <p:notesMasterIdLst>
    <p:notesMasterId r:id="rId22"/>
  </p:notesMasterIdLst>
  <p:sldIdLst>
    <p:sldId id="256" r:id="rId6"/>
    <p:sldId id="258" r:id="rId7"/>
    <p:sldId id="380" r:id="rId8"/>
    <p:sldId id="368" r:id="rId9"/>
    <p:sldId id="257" r:id="rId10"/>
    <p:sldId id="265" r:id="rId11"/>
    <p:sldId id="379" r:id="rId12"/>
    <p:sldId id="370" r:id="rId13"/>
    <p:sldId id="264" r:id="rId14"/>
    <p:sldId id="371" r:id="rId15"/>
    <p:sldId id="372" r:id="rId16"/>
    <p:sldId id="374" r:id="rId17"/>
    <p:sldId id="269" r:id="rId18"/>
    <p:sldId id="378" r:id="rId19"/>
    <p:sldId id="373" r:id="rId20"/>
    <p:sldId id="27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BEEF1-AC56-4869-B5FE-151AEA515C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815FB3-EB0B-4514-AAA5-60E5EFE502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Beweegactiviteiten</a:t>
          </a:r>
          <a:r>
            <a:rPr lang="en-US" dirty="0"/>
            <a:t> (pal </a:t>
          </a:r>
          <a:r>
            <a:rPr lang="en-US" dirty="0" err="1"/>
            <a:t>waarde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MET)</a:t>
          </a:r>
        </a:p>
      </dgm:t>
    </dgm:pt>
    <dgm:pt modelId="{4ADF0BF7-2A69-431D-BC5B-DAAD15A042A2}" type="parTrans" cxnId="{BBE0E404-8BBE-4278-A1CC-C14944F4EDA1}">
      <dgm:prSet/>
      <dgm:spPr/>
      <dgm:t>
        <a:bodyPr/>
        <a:lstStyle/>
        <a:p>
          <a:endParaRPr lang="en-US"/>
        </a:p>
      </dgm:t>
    </dgm:pt>
    <dgm:pt modelId="{26293857-7C49-40A0-B185-386ACCDA9021}" type="sibTrans" cxnId="{BBE0E404-8BBE-4278-A1CC-C14944F4EDA1}">
      <dgm:prSet/>
      <dgm:spPr/>
      <dgm:t>
        <a:bodyPr/>
        <a:lstStyle/>
        <a:p>
          <a:endParaRPr lang="en-US"/>
        </a:p>
      </dgm:t>
    </dgm:pt>
    <dgm:pt modelId="{6A938A63-5407-BB42-B13E-FFF7191B026C}">
      <dgm:prSet/>
      <dgm:spPr/>
      <dgm:t>
        <a:bodyPr/>
        <a:lstStyle/>
        <a:p>
          <a:r>
            <a:rPr lang="nl-NL" dirty="0"/>
            <a:t>Actieplan </a:t>
          </a:r>
          <a:r>
            <a:rPr lang="nl-NL" dirty="0" err="1"/>
            <a:t>n.a.v</a:t>
          </a:r>
          <a:r>
            <a:rPr lang="nl-NL" dirty="0"/>
            <a:t> intake (vervolg Anne) </a:t>
          </a:r>
        </a:p>
      </dgm:t>
    </dgm:pt>
    <dgm:pt modelId="{64FAA680-C35B-F643-A46A-43D6580BF54F}" type="parTrans" cxnId="{81185A47-6CC0-C543-9267-BAD174354F2E}">
      <dgm:prSet/>
      <dgm:spPr/>
      <dgm:t>
        <a:bodyPr/>
        <a:lstStyle/>
        <a:p>
          <a:endParaRPr lang="nl-NL"/>
        </a:p>
      </dgm:t>
    </dgm:pt>
    <dgm:pt modelId="{7926C593-4DC0-D840-80C8-28F6B129D650}" type="sibTrans" cxnId="{81185A47-6CC0-C543-9267-BAD174354F2E}">
      <dgm:prSet/>
      <dgm:spPr/>
      <dgm:t>
        <a:bodyPr/>
        <a:lstStyle/>
        <a:p>
          <a:endParaRPr lang="nl-NL"/>
        </a:p>
      </dgm:t>
    </dgm:pt>
    <dgm:pt modelId="{1A39696A-33E1-6247-A6B0-B7F66B2AC263}">
      <dgm:prSet/>
      <dgm:spPr/>
      <dgm:t>
        <a:bodyPr/>
        <a:lstStyle/>
        <a:p>
          <a:r>
            <a:rPr lang="nl-NL" dirty="0"/>
            <a:t>Vitamines en mineralen</a:t>
          </a:r>
        </a:p>
      </dgm:t>
    </dgm:pt>
    <dgm:pt modelId="{EE0CF5C5-74E6-3D43-9CB7-F59783368032}" type="parTrans" cxnId="{DE9D17F4-B3ED-954D-9336-8333A7325ADB}">
      <dgm:prSet/>
      <dgm:spPr/>
      <dgm:t>
        <a:bodyPr/>
        <a:lstStyle/>
        <a:p>
          <a:endParaRPr lang="nl-NL"/>
        </a:p>
      </dgm:t>
    </dgm:pt>
    <dgm:pt modelId="{48CD83A1-07F3-2B41-8265-4675D7DC545F}" type="sibTrans" cxnId="{DE9D17F4-B3ED-954D-9336-8333A7325ADB}">
      <dgm:prSet/>
      <dgm:spPr/>
      <dgm:t>
        <a:bodyPr/>
        <a:lstStyle/>
        <a:p>
          <a:endParaRPr lang="nl-NL"/>
        </a:p>
      </dgm:t>
    </dgm:pt>
    <dgm:pt modelId="{769ED902-F95C-7B42-9C8A-754295CDA141}" type="pres">
      <dgm:prSet presAssocID="{29FBEEF1-AC56-4869-B5FE-151AEA515CC4}" presName="linear" presStyleCnt="0">
        <dgm:presLayoutVars>
          <dgm:animLvl val="lvl"/>
          <dgm:resizeHandles val="exact"/>
        </dgm:presLayoutVars>
      </dgm:prSet>
      <dgm:spPr/>
    </dgm:pt>
    <dgm:pt modelId="{13E677F1-1ACD-0E41-99F3-A220186007D0}" type="pres">
      <dgm:prSet presAssocID="{1A39696A-33E1-6247-A6B0-B7F66B2AC2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9FA685-1FE6-7246-94AE-ABE0BDA36FB1}" type="pres">
      <dgm:prSet presAssocID="{48CD83A1-07F3-2B41-8265-4675D7DC545F}" presName="spacer" presStyleCnt="0"/>
      <dgm:spPr/>
    </dgm:pt>
    <dgm:pt modelId="{0C2433FA-3757-DC48-BA33-9FF475FAB00D}" type="pres">
      <dgm:prSet presAssocID="{9D815FB3-EB0B-4514-AAA5-60E5EFE5029F}" presName="parentText" presStyleLbl="node1" presStyleIdx="1" presStyleCnt="3" custLinFactNeighborY="59532">
        <dgm:presLayoutVars>
          <dgm:chMax val="0"/>
          <dgm:bulletEnabled val="1"/>
        </dgm:presLayoutVars>
      </dgm:prSet>
      <dgm:spPr/>
    </dgm:pt>
    <dgm:pt modelId="{DBA7D4B0-8CE6-FF44-99B5-821924AC7EB0}" type="pres">
      <dgm:prSet presAssocID="{26293857-7C49-40A0-B185-386ACCDA9021}" presName="spacer" presStyleCnt="0"/>
      <dgm:spPr/>
    </dgm:pt>
    <dgm:pt modelId="{38D75E96-DEC2-634B-872D-0A846FB81912}" type="pres">
      <dgm:prSet presAssocID="{6A938A63-5407-BB42-B13E-FFF7191B02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E0E404-8BBE-4278-A1CC-C14944F4EDA1}" srcId="{29FBEEF1-AC56-4869-B5FE-151AEA515CC4}" destId="{9D815FB3-EB0B-4514-AAA5-60E5EFE5029F}" srcOrd="1" destOrd="0" parTransId="{4ADF0BF7-2A69-431D-BC5B-DAAD15A042A2}" sibTransId="{26293857-7C49-40A0-B185-386ACCDA9021}"/>
    <dgm:cxn modelId="{6CE6B513-1B1E-364D-9E97-CE9DF6E97F83}" type="presOf" srcId="{1A39696A-33E1-6247-A6B0-B7F66B2AC263}" destId="{13E677F1-1ACD-0E41-99F3-A220186007D0}" srcOrd="0" destOrd="0" presId="urn:microsoft.com/office/officeart/2005/8/layout/vList2"/>
    <dgm:cxn modelId="{81185A47-6CC0-C543-9267-BAD174354F2E}" srcId="{29FBEEF1-AC56-4869-B5FE-151AEA515CC4}" destId="{6A938A63-5407-BB42-B13E-FFF7191B026C}" srcOrd="2" destOrd="0" parTransId="{64FAA680-C35B-F643-A46A-43D6580BF54F}" sibTransId="{7926C593-4DC0-D840-80C8-28F6B129D650}"/>
    <dgm:cxn modelId="{42EC4573-D992-3D49-9BF6-EC3129F9324D}" type="presOf" srcId="{29FBEEF1-AC56-4869-B5FE-151AEA515CC4}" destId="{769ED902-F95C-7B42-9C8A-754295CDA141}" srcOrd="0" destOrd="0" presId="urn:microsoft.com/office/officeart/2005/8/layout/vList2"/>
    <dgm:cxn modelId="{AD279089-99AA-4D4C-8705-6E027E44FDA6}" type="presOf" srcId="{6A938A63-5407-BB42-B13E-FFF7191B026C}" destId="{38D75E96-DEC2-634B-872D-0A846FB81912}" srcOrd="0" destOrd="0" presId="urn:microsoft.com/office/officeart/2005/8/layout/vList2"/>
    <dgm:cxn modelId="{2F2D628B-D58D-5C44-AA55-5F06AE60E62C}" type="presOf" srcId="{9D815FB3-EB0B-4514-AAA5-60E5EFE5029F}" destId="{0C2433FA-3757-DC48-BA33-9FF475FAB00D}" srcOrd="0" destOrd="0" presId="urn:microsoft.com/office/officeart/2005/8/layout/vList2"/>
    <dgm:cxn modelId="{DE9D17F4-B3ED-954D-9336-8333A7325ADB}" srcId="{29FBEEF1-AC56-4869-B5FE-151AEA515CC4}" destId="{1A39696A-33E1-6247-A6B0-B7F66B2AC263}" srcOrd="0" destOrd="0" parTransId="{EE0CF5C5-74E6-3D43-9CB7-F59783368032}" sibTransId="{48CD83A1-07F3-2B41-8265-4675D7DC545F}"/>
    <dgm:cxn modelId="{15233D90-AE89-1745-86BD-42542A263869}" type="presParOf" srcId="{769ED902-F95C-7B42-9C8A-754295CDA141}" destId="{13E677F1-1ACD-0E41-99F3-A220186007D0}" srcOrd="0" destOrd="0" presId="urn:microsoft.com/office/officeart/2005/8/layout/vList2"/>
    <dgm:cxn modelId="{A1D0EF5F-EDA8-6549-811B-3B5463608615}" type="presParOf" srcId="{769ED902-F95C-7B42-9C8A-754295CDA141}" destId="{3B9FA685-1FE6-7246-94AE-ABE0BDA36FB1}" srcOrd="1" destOrd="0" presId="urn:microsoft.com/office/officeart/2005/8/layout/vList2"/>
    <dgm:cxn modelId="{6026C888-C678-184F-8687-A5D9323995CC}" type="presParOf" srcId="{769ED902-F95C-7B42-9C8A-754295CDA141}" destId="{0C2433FA-3757-DC48-BA33-9FF475FAB00D}" srcOrd="2" destOrd="0" presId="urn:microsoft.com/office/officeart/2005/8/layout/vList2"/>
    <dgm:cxn modelId="{FD6641DC-30CA-9543-B982-57D8B04818B9}" type="presParOf" srcId="{769ED902-F95C-7B42-9C8A-754295CDA141}" destId="{DBA7D4B0-8CE6-FF44-99B5-821924AC7EB0}" srcOrd="3" destOrd="0" presId="urn:microsoft.com/office/officeart/2005/8/layout/vList2"/>
    <dgm:cxn modelId="{44E380F7-A9C3-8D43-8387-A1CA427E22A8}" type="presParOf" srcId="{769ED902-F95C-7B42-9C8A-754295CDA141}" destId="{38D75E96-DEC2-634B-872D-0A846FB819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77F1-1ACD-0E41-99F3-A220186007D0}">
      <dsp:nvSpPr>
        <dsp:cNvPr id="0" name=""/>
        <dsp:cNvSpPr/>
      </dsp:nvSpPr>
      <dsp:spPr>
        <a:xfrm>
          <a:off x="0" y="14876"/>
          <a:ext cx="6513603" cy="18693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 dirty="0"/>
            <a:t>Vitamines en mineralen</a:t>
          </a:r>
        </a:p>
      </dsp:txBody>
      <dsp:txXfrm>
        <a:off x="91253" y="106129"/>
        <a:ext cx="6331097" cy="1686824"/>
      </dsp:txXfrm>
    </dsp:sp>
    <dsp:sp modelId="{0C2433FA-3757-DC48-BA33-9FF475FAB00D}">
      <dsp:nvSpPr>
        <dsp:cNvPr id="0" name=""/>
        <dsp:cNvSpPr/>
      </dsp:nvSpPr>
      <dsp:spPr>
        <a:xfrm>
          <a:off x="0" y="2081771"/>
          <a:ext cx="6513603" cy="18693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Beweegactiviteiten</a:t>
          </a:r>
          <a:r>
            <a:rPr lang="en-US" sz="4300" kern="1200" dirty="0"/>
            <a:t> (pal </a:t>
          </a:r>
          <a:r>
            <a:rPr lang="en-US" sz="4300" kern="1200" dirty="0" err="1"/>
            <a:t>waarde</a:t>
          </a:r>
          <a:r>
            <a:rPr lang="en-US" sz="4300" kern="1200" dirty="0"/>
            <a:t> </a:t>
          </a:r>
          <a:r>
            <a:rPr lang="en-US" sz="4300" kern="1200" dirty="0" err="1"/>
            <a:t>en</a:t>
          </a:r>
          <a:r>
            <a:rPr lang="en-US" sz="4300" kern="1200" dirty="0"/>
            <a:t> MET)</a:t>
          </a:r>
        </a:p>
      </dsp:txBody>
      <dsp:txXfrm>
        <a:off x="91253" y="2173024"/>
        <a:ext cx="6331097" cy="1686824"/>
      </dsp:txXfrm>
    </dsp:sp>
    <dsp:sp modelId="{38D75E96-DEC2-634B-872D-0A846FB81912}">
      <dsp:nvSpPr>
        <dsp:cNvPr id="0" name=""/>
        <dsp:cNvSpPr/>
      </dsp:nvSpPr>
      <dsp:spPr>
        <a:xfrm>
          <a:off x="0" y="4001218"/>
          <a:ext cx="6513603" cy="18693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300" kern="1200" dirty="0"/>
            <a:t>Actieplan </a:t>
          </a:r>
          <a:r>
            <a:rPr lang="nl-NL" sz="4300" kern="1200" dirty="0" err="1"/>
            <a:t>n.a.v</a:t>
          </a:r>
          <a:r>
            <a:rPr lang="nl-NL" sz="4300" kern="1200" dirty="0"/>
            <a:t> intake (vervolg Anne) </a:t>
          </a:r>
        </a:p>
      </dsp:txBody>
      <dsp:txXfrm>
        <a:off x="91253" y="4092471"/>
        <a:ext cx="6331097" cy="1686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78C6-BAF7-8F4C-BC56-9656705871B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7D61-6E6E-414F-AACC-6AD3FF18D6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19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 minuten Mariska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2EA5B7-1DAE-9B4D-A466-B1D279E484C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7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4B95D-4BEF-7341-ACFA-92EDD696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2D41E2-8488-604A-A278-DBF039CB8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8A69FA-9316-F94D-8982-DEA65222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72FB98-B6EE-9446-971B-0722F254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CCB45C-385A-C34B-B68E-94188D21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5A2A2-ADDA-6242-B911-009786FC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090C6D-97A9-BC46-A58D-982F9B452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F1BCB1-13F5-9D49-972B-3D20DE28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1B3459-8F85-4147-BB58-C9E47BC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5B6D9B-CE37-9B49-BC02-F0FF6631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6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288B9A-B9E8-6640-8DF8-A97FEBD89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4C9924-9357-C64E-9C14-BF29B6446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2E6549-E2BF-1C41-B370-1CCA06CF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9C491-0B54-C347-A1F1-07FB9141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F3C6FA-C87F-664C-A993-8EF8964C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4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7DC76-C426-EE46-A07A-C0D486FD2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E94B64-1971-7B44-94A4-8F4456330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A1E355-A3B2-FF48-9DA1-521E6EA4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EB79F7-5343-8944-A4C5-3EA9C558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BB2253-1179-F047-AC64-5F5F832A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99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34561-D34C-F64D-BD2F-9E2ED176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62F18-E3AB-2449-9E58-474D74ED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87FB82-3002-DF46-8427-6A4CDFA6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97A76D-BF6F-C64C-8174-FA628E83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D86FE3-F8CB-1B43-BBBD-A911EA97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70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E32F6-FAFF-914E-8B98-82837BDF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A83F48-287F-B54F-89D3-A532EE78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15388E-1D43-AB45-86C3-EAAF2D5B3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7DA65A-15D5-CD4A-B131-7C1AD2DE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938AF7-836A-E549-8BA9-14566A65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129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20621-73A5-C04C-B73D-BA44C6C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FA3FF-0281-E340-9B10-51CCABA27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C27066-8C3F-6441-8845-2236E00DE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8E249E-CBC3-4A40-98B9-4856AD9E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59EAC6-AAA1-104B-B4DC-680DDC17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1F0F3A-327E-1248-AC42-91952F6D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07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90123-C248-AD46-B365-C8124605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9D536-6A02-FE4F-AE4C-8CB6069BA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DFB780-B801-FF43-B292-A8314EA62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07032C-2743-1049-83BF-798453DE8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FE6A26-07B1-3D41-AA3F-3FB0F5E0D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9064FA5-F9CA-8048-862D-78C35BD8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0EC7E5-2D4C-6142-BAD2-50FBA82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281875C-3B3C-6F47-B614-88238F29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27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B990F-82B2-7D42-B0D4-08A92A30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AAD1018-3213-DC47-9820-0DA3C4B8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1C09A1-791D-E548-9EDA-42399E37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6E42E7-4D85-5B45-9490-1EF9B437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26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5AB9B56-648E-824B-BC56-C1FB1EEE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5CF680-42DD-3D47-8DE3-BC036AE6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FE75EF-3DBA-9A47-A2B7-EC94E72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86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C769F-CF2F-6749-81BB-C3B16A66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A8061-6853-5F4F-B0F7-00C042325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E6AB3F-114C-AD4B-982B-38CE11037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43E4FC-5CC4-644C-9C77-17BA5B1C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E8E7B7-7ED3-B045-8AD5-2D5AB3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3BFCF0-6790-B54E-9C6D-1AEB79B2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53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2BEC4-FF57-CD47-AF8C-A31BF340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0F3C1F-3434-524F-89A8-AE027F7C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238B08-C3A4-8D4C-AEDC-371302B2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4484A-00E9-424F-BFF4-3E85C98C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01E5DF-4271-A74B-8EED-345FD257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57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D6214-F5C0-EE43-A19C-CC9C326F5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01C48F-B5FC-8C4B-8805-20B8CD858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57B8EC-D1F8-944F-B097-CBFBEF6CE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E8971B-ACE1-3540-B702-40050C3D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22B36F-B60F-F245-A68F-352D7F0C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E9407E-C523-734B-A313-7684F22D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41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67452-F79A-C14F-BCA9-F640B589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618C8F-DB25-C641-A66F-93C2BD3AF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A216D7-D54B-E743-AA9C-EC2D18A4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B06F40-ACBC-9443-AE60-C3234C3F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4D5E43-B225-BC45-923F-B932D2CF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42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27A59DD-1C19-DD4B-893A-6A35EEA6B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2C755B-AB13-E54F-B90C-B7D7D4B3A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A76553-D34C-1146-8380-D32F8799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16AFCE-5ECF-3F49-819E-1781A9DB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0207FA-0BB4-B048-BA2B-F45B8135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69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20FDC-CB18-274E-8F09-F239D7D0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709217-E68A-EE4D-B5FC-26E85E9C2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654DC3-3B6D-2249-B651-0E5FA596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7A69EA-DA00-F14B-B390-C29ACC50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CF8EA5-9074-3D4A-9BD1-3865D572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5D699-4B6E-9E49-8217-AF9581B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CE4CD-2DBF-0B47-8FD7-7C0CD856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A33270-53B0-5B48-99FB-6F17C89A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11EEE8-9B53-F84A-9EA0-C1EBE8A4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385F14-C24F-6441-AD04-367F9C28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E74D8A-1DA0-3D40-B6C7-456D7C89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2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BC8F4-14C2-A34B-959F-EDDB76CD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CCABFD-C15B-B740-99B4-91E03DE8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2E045E-8D65-5546-815F-EDD186B03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C7302C-20D5-3048-8D9F-F9EC56E0E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AB85C0-7E07-A54D-911E-05E858037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19895C-1979-0341-BCB9-E0C5EB28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E34137-ACBA-4448-A2FD-52FB4B9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244B8C6-8301-DD44-A997-88070CCE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2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AD4B2-2E46-694F-856E-116EBE85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BAD044-1DFA-E149-9EE4-6F66823E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86F353-8971-5F4C-AEBF-DDE05B5D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AB1B5F-71DB-9949-A0BC-C108AC01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0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524491-C217-8E47-9FA6-1BCFFD12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5F9923-7A87-9F45-9A22-F20B2AF8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538DB1-6292-0040-A677-7508B338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4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BA4F8-74C5-D349-897E-1AD4CB88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7782CE-994F-894F-B98C-6597C2EC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D9751B-E195-024A-84FA-5972609A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EAFAD9-6DDF-0046-9503-63D32F73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1/13/20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79CE4B-1330-D848-B263-16CDBFA2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917DA1-0637-7543-9DED-D5E667DD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9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05C73-0790-F24F-862E-4860D53B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4777D24-5283-6846-8A39-F7D91F5C0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D5A810-8D27-214A-8808-3BAECE6FE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C5C461-3AD9-DC46-8C3C-49F96FE5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682445-05A2-B14B-BACC-8F48B50B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A0C834-17B5-554E-A0B1-E0860CFB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10D2F2-16FC-614C-96B8-D1A81BE3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1896C9-6CAC-7F4C-8BEC-496492337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106EC5-6CB3-DB43-955D-7CA67ED82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AE7C7-78C5-0A4A-A2C6-1D378D9AF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DE8D37-D67D-A745-811C-08B0E9CAB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6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85ABB9-ADBD-F242-89E9-7E7FAEAC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F5C178-79EE-184E-B14B-558D8097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2862C8-D750-E74E-818E-F3A0387C8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6F69-0600-C14C-8351-BD36693E76F5}" type="datetimeFigureOut">
              <a:rPr lang="nl-NL" smtClean="0"/>
              <a:t>13-01-20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82A96D-57D3-494B-9A2D-3DAE0A8B4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BAD988-1712-8A40-B312-00970C641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F0F2-6464-5741-9400-464EF3BC4D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92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vitamine-info.n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oedsel, tafel, bord, gevuld&#10;&#10;Automatisch gegenereerde beschrijving">
            <a:extLst>
              <a:ext uri="{FF2B5EF4-FFF2-40B4-BE49-F238E27FC236}">
                <a16:creationId xmlns:a16="http://schemas.microsoft.com/office/drawing/2014/main" id="{BCCF160C-5EFB-8F47-98A4-7C6974FEB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585" b="28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nl-NL" sz="8000" dirty="0">
                <a:solidFill>
                  <a:srgbClr val="FFFFFF"/>
                </a:solidFill>
              </a:rPr>
              <a:t>Les 8 Vervolg Voedingsleer en actieplan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nl-NL" sz="2800">
                <a:solidFill>
                  <a:srgbClr val="FFFFFF"/>
                </a:solidFill>
              </a:rPr>
              <a:t>Leerjaar 2 IBS mijn ondernemening</a:t>
            </a:r>
          </a:p>
          <a:p>
            <a:pPr algn="r"/>
            <a:endParaRPr lang="nl-NL" sz="2800">
              <a:solidFill>
                <a:srgbClr val="FFFFFF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3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400">
                <a:solidFill>
                  <a:srgbClr val="FFFFFF"/>
                </a:solidFill>
              </a:rPr>
              <a:t>Intake: voedingsanamnese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200">
                <a:solidFill>
                  <a:srgbClr val="000000"/>
                </a:solidFill>
              </a:rPr>
              <a:t>Welke voedingsmiddelen </a:t>
            </a:r>
          </a:p>
          <a:p>
            <a:r>
              <a:rPr lang="nl-NL" sz="2200">
                <a:solidFill>
                  <a:srgbClr val="000000"/>
                </a:solidFill>
              </a:rPr>
              <a:t>Hoeveelheden</a:t>
            </a:r>
          </a:p>
          <a:p>
            <a:r>
              <a:rPr lang="nl-NL" sz="2200">
                <a:solidFill>
                  <a:srgbClr val="000000"/>
                </a:solidFill>
              </a:rPr>
              <a:t>Allergieën </a:t>
            </a:r>
          </a:p>
          <a:p>
            <a:r>
              <a:rPr lang="nl-NL" sz="2200">
                <a:solidFill>
                  <a:srgbClr val="000000"/>
                </a:solidFill>
              </a:rPr>
              <a:t>Tijdstippen van eten </a:t>
            </a:r>
          </a:p>
          <a:p>
            <a:r>
              <a:rPr lang="nl-NL" sz="2200">
                <a:solidFill>
                  <a:srgbClr val="000000"/>
                </a:solidFill>
              </a:rPr>
              <a:t>Gewoontes (goed of slecht) </a:t>
            </a:r>
          </a:p>
          <a:p>
            <a:r>
              <a:rPr lang="nl-NL" sz="2200">
                <a:solidFill>
                  <a:srgbClr val="000000"/>
                </a:solidFill>
              </a:rPr>
              <a:t>In welke situatie eet iemand meer of juist minder? </a:t>
            </a:r>
          </a:p>
          <a:p>
            <a:r>
              <a:rPr lang="nl-NL" sz="2200">
                <a:solidFill>
                  <a:srgbClr val="000000"/>
                </a:solidFill>
              </a:rPr>
              <a:t>Patroon en uitzonderingen 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Vraag naar het ‘gewone’ eetpatroon én wat er gegeten/gedronken wordt op feestjes en in het weekend. </a:t>
            </a:r>
          </a:p>
          <a:p>
            <a:r>
              <a:rPr lang="nl-NL" sz="2200">
                <a:solidFill>
                  <a:srgbClr val="000000"/>
                </a:solidFill>
              </a:rPr>
              <a:t>Waar let je op? Wat noteer je? </a:t>
            </a:r>
          </a:p>
          <a:p>
            <a:endParaRPr lang="nl-NL" sz="2200">
              <a:solidFill>
                <a:srgbClr val="000000"/>
              </a:solidFill>
            </a:endParaRPr>
          </a:p>
          <a:p>
            <a:endParaRPr lang="nl-NL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3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Intake: leefpatroon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Dagelijkse beweging</a:t>
            </a:r>
          </a:p>
          <a:p>
            <a:r>
              <a:rPr lang="nl-NL" sz="2400">
                <a:solidFill>
                  <a:srgbClr val="000000"/>
                </a:solidFill>
              </a:rPr>
              <a:t>Reguliere lichaamsbeweging </a:t>
            </a:r>
          </a:p>
          <a:p>
            <a:r>
              <a:rPr lang="nl-NL" sz="2400">
                <a:solidFill>
                  <a:srgbClr val="000000"/>
                </a:solidFill>
              </a:rPr>
              <a:t>Sporten/hobby’s </a:t>
            </a:r>
          </a:p>
          <a:p>
            <a:r>
              <a:rPr lang="nl-NL" sz="2400">
                <a:solidFill>
                  <a:srgbClr val="000000"/>
                </a:solidFill>
              </a:rPr>
              <a:t>Thuissituatie 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Hoeveel invloed op boodschappen / maaltijden 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Met wie moet er rekening gehouden worden?</a:t>
            </a:r>
          </a:p>
          <a:p>
            <a:r>
              <a:rPr lang="nl-NL" sz="2400">
                <a:solidFill>
                  <a:srgbClr val="000000"/>
                </a:solidFill>
              </a:rPr>
              <a:t>Drankgebruik </a:t>
            </a:r>
          </a:p>
          <a:p>
            <a:r>
              <a:rPr lang="nl-NL" sz="2400">
                <a:solidFill>
                  <a:srgbClr val="000000"/>
                </a:solidFill>
              </a:rPr>
              <a:t>Roken</a:t>
            </a:r>
          </a:p>
          <a:p>
            <a:r>
              <a:rPr lang="nl-NL" sz="2400">
                <a:solidFill>
                  <a:srgbClr val="000000"/>
                </a:solidFill>
              </a:rPr>
              <a:t>Drugsgebruik </a:t>
            </a: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2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FFFFFF"/>
                </a:solidFill>
              </a:rPr>
              <a:t>Intake: budget en begeleidingsafspraken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Welk budget wil de klant aan voedingsmiddelen besteden?</a:t>
            </a:r>
          </a:p>
          <a:p>
            <a:r>
              <a:rPr lang="nl-NL" sz="2400">
                <a:solidFill>
                  <a:srgbClr val="000000"/>
                </a:solidFill>
              </a:rPr>
              <a:t>Welk budget wil de klant aan lichaamsbeweging besteden? </a:t>
            </a:r>
          </a:p>
          <a:p>
            <a:r>
              <a:rPr lang="nl-NL" sz="2400">
                <a:solidFill>
                  <a:srgbClr val="000000"/>
                </a:solidFill>
              </a:rPr>
              <a:t>Wat zijn de verwachtingen van de klant ten opzichte van jouw begeleiding? </a:t>
            </a:r>
          </a:p>
          <a:p>
            <a:r>
              <a:rPr lang="nl-NL" sz="2400">
                <a:solidFill>
                  <a:srgbClr val="000000"/>
                </a:solidFill>
              </a:rPr>
              <a:t>Welke begeleiding kan/wil jij bieden?</a:t>
            </a:r>
          </a:p>
          <a:p>
            <a:r>
              <a:rPr lang="nl-NL" sz="2400">
                <a:solidFill>
                  <a:srgbClr val="000000"/>
                </a:solidFill>
              </a:rPr>
              <a:t>Wanneer vindt begeleiding plaats? </a:t>
            </a:r>
          </a:p>
          <a:p>
            <a:pPr lvl="1"/>
            <a:r>
              <a:rPr lang="nl-NL">
                <a:solidFill>
                  <a:srgbClr val="000000"/>
                </a:solidFill>
              </a:rPr>
              <a:t>Spreek contactmomenten van te voren af </a:t>
            </a:r>
          </a:p>
        </p:txBody>
      </p:sp>
    </p:spTree>
    <p:extLst>
      <p:ext uri="{BB962C8B-B14F-4D97-AF65-F5344CB8AC3E}">
        <p14:creationId xmlns:p14="http://schemas.microsoft.com/office/powerpoint/2010/main" val="29590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33DE8-AF0A-4640-BCAC-0AFA5B0E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nl-NL" dirty="0"/>
              <a:t>Introductie voedingsleer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63F51-B971-DB48-B393-349EB2B6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nl-NL" sz="2200"/>
              <a:t>Bekijk de ingevulde Eetmeter?</a:t>
            </a:r>
          </a:p>
          <a:p>
            <a:r>
              <a:rPr lang="nl-NL" sz="2200"/>
              <a:t>Welke Quick </a:t>
            </a:r>
            <a:r>
              <a:rPr lang="nl-NL" sz="2200" err="1"/>
              <a:t>wins</a:t>
            </a:r>
            <a:r>
              <a:rPr lang="nl-NL" sz="2200"/>
              <a:t> zie je</a:t>
            </a:r>
          </a:p>
          <a:p>
            <a:r>
              <a:rPr lang="nl-NL" sz="2200"/>
              <a:t>Bekijk alle informatie van het Voedingscentrum?</a:t>
            </a:r>
          </a:p>
          <a:p>
            <a:r>
              <a:rPr lang="nl-NL" sz="2200"/>
              <a:t>Welke hulpmiddelen kun je vinden op de website van het Voedingscentrum?</a:t>
            </a:r>
          </a:p>
          <a:p>
            <a:r>
              <a:rPr lang="nl-NL" sz="2200"/>
              <a:t>Voor vitamines en mineralen kijk ook op de site van het vitamine-informatiebureau: </a:t>
            </a:r>
            <a:r>
              <a:rPr lang="nl-NL" sz="2200">
                <a:hlinkClick r:id="rId2"/>
              </a:rPr>
              <a:t>https://www.vitamine-info.nl</a:t>
            </a:r>
            <a:endParaRPr lang="nl-NL" sz="2200"/>
          </a:p>
          <a:p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pic>
        <p:nvPicPr>
          <p:cNvPr id="5" name="Afbeelding 4" descr="Afbeelding met rood, tekening&#10;&#10;Automatisch gegenereerde beschrijving">
            <a:extLst>
              <a:ext uri="{FF2B5EF4-FFF2-40B4-BE49-F238E27FC236}">
                <a16:creationId xmlns:a16="http://schemas.microsoft.com/office/drawing/2014/main" id="{D67E8013-0DC0-8140-9D20-7B362E212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" r="-2" b="-2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3231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5BCB71-477C-C341-8875-92254F1C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16" b="217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6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nl-NL"/>
              <a:t>Intake: doelen stellen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2927602"/>
            <a:ext cx="5069382" cy="2078446"/>
          </a:xfrm>
          <a:prstGeom prst="rect">
            <a:avLst/>
          </a:prstGeom>
        </p:spPr>
      </p:pic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nl-NL" sz="1900"/>
              <a:t>Vraag naar de doelen van de klant</a:t>
            </a:r>
          </a:p>
          <a:p>
            <a:r>
              <a:rPr lang="nl-NL" sz="1900"/>
              <a:t>Wees realistisch, help de klant realistische doelen te stellen </a:t>
            </a:r>
          </a:p>
          <a:p>
            <a:r>
              <a:rPr lang="nl-NL" sz="1900"/>
              <a:t>Maak ze samen SMART:</a:t>
            </a:r>
          </a:p>
          <a:p>
            <a:pPr lvl="1"/>
            <a:r>
              <a:rPr lang="nl-NL" sz="1900"/>
              <a:t>Specifiek</a:t>
            </a:r>
          </a:p>
          <a:p>
            <a:pPr lvl="1"/>
            <a:r>
              <a:rPr lang="nl-NL" sz="1900"/>
              <a:t>Meetbaar</a:t>
            </a:r>
          </a:p>
          <a:p>
            <a:pPr lvl="1"/>
            <a:r>
              <a:rPr lang="nl-NL" sz="1900"/>
              <a:t>Acceptabel</a:t>
            </a:r>
          </a:p>
          <a:p>
            <a:pPr lvl="1"/>
            <a:r>
              <a:rPr lang="nl-NL" sz="1900"/>
              <a:t>Realistisch</a:t>
            </a:r>
          </a:p>
          <a:p>
            <a:pPr lvl="1"/>
            <a:r>
              <a:rPr lang="nl-NL" sz="1900"/>
              <a:t>Tijdgebonden </a:t>
            </a:r>
          </a:p>
          <a:p>
            <a:endParaRPr lang="nl-NL" sz="1900"/>
          </a:p>
        </p:txBody>
      </p:sp>
    </p:spTree>
    <p:extLst>
      <p:ext uri="{BB962C8B-B14F-4D97-AF65-F5344CB8AC3E}">
        <p14:creationId xmlns:p14="http://schemas.microsoft.com/office/powerpoint/2010/main" val="124411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C9F2E-5147-C942-838B-DEA06EA4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Kies ik gezond?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1A77198-A157-DF44-87C2-D9694C7FC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159" r="1" b="1970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4829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nl-NL" sz="3700">
                <a:solidFill>
                  <a:srgbClr val="FFFFFF"/>
                </a:solidFill>
              </a:rPr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926DC5C-8113-4CC4-8ED8-333EBCCB2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9980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66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177DC-F71B-A242-BF8E-1FECC240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Vitamines </a:t>
            </a:r>
            <a:r>
              <a:rPr lang="nl-NL"/>
              <a:t>en mineralen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234C4-E256-264F-AACE-09844DB97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38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Behandelplan en intake</a:t>
            </a:r>
          </a:p>
        </p:txBody>
      </p:sp>
    </p:spTree>
    <p:extLst>
      <p:ext uri="{BB962C8B-B14F-4D97-AF65-F5344CB8AC3E}">
        <p14:creationId xmlns:p14="http://schemas.microsoft.com/office/powerpoint/2010/main" val="148255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Het opstellen van een behandelplan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>
                <a:solidFill>
                  <a:srgbClr val="000000"/>
                </a:solidFill>
              </a:rPr>
              <a:t>Stappen bij het opstellen van een behandelplan of advies </a:t>
            </a:r>
          </a:p>
          <a:p>
            <a:pPr marL="0" indent="0">
              <a:buNone/>
            </a:pPr>
            <a:endParaRPr lang="nl-NL" sz="200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nl-NL" sz="2000">
                <a:solidFill>
                  <a:srgbClr val="000000"/>
                </a:solidFill>
              </a:rPr>
              <a:t>Informeren naar de persoonlijke gegevens van de cliënt. </a:t>
            </a:r>
          </a:p>
          <a:p>
            <a:pPr marL="514350" indent="-514350">
              <a:buAutoNum type="arabicPeriod"/>
            </a:pPr>
            <a:r>
              <a:rPr lang="nl-NL" sz="2000">
                <a:solidFill>
                  <a:srgbClr val="000000"/>
                </a:solidFill>
              </a:rPr>
              <a:t>Het eetpatroon van de cliënt achterhalen</a:t>
            </a:r>
          </a:p>
          <a:p>
            <a:pPr marL="514350" indent="-514350">
              <a:buAutoNum type="arabicPeriod"/>
            </a:pPr>
            <a:r>
              <a:rPr lang="nl-NL" sz="2000">
                <a:solidFill>
                  <a:srgbClr val="000000"/>
                </a:solidFill>
              </a:rPr>
              <a:t>Gezamenlijk doelen stellen </a:t>
            </a:r>
          </a:p>
          <a:p>
            <a:pPr marL="514350" indent="-514350">
              <a:buAutoNum type="arabicPeriod"/>
            </a:pPr>
            <a:r>
              <a:rPr lang="nl-NL" sz="2000">
                <a:solidFill>
                  <a:srgbClr val="000000"/>
                </a:solidFill>
              </a:rPr>
              <a:t>Afspraken maken over verwachtingen </a:t>
            </a:r>
          </a:p>
          <a:p>
            <a:pPr marL="514350" indent="-514350">
              <a:buAutoNum type="arabicPeriod"/>
            </a:pPr>
            <a:r>
              <a:rPr lang="nl-NL" sz="2000">
                <a:solidFill>
                  <a:srgbClr val="000000"/>
                </a:solidFill>
              </a:rPr>
              <a:t>Client voorlichten over gezonde voeding</a:t>
            </a:r>
          </a:p>
          <a:p>
            <a:pPr marL="514350" indent="-514350">
              <a:buAutoNum type="arabicPeriod"/>
            </a:pPr>
            <a:r>
              <a:rPr lang="nl-NL" sz="2000">
                <a:solidFill>
                  <a:srgbClr val="000000"/>
                </a:solidFill>
              </a:rPr>
              <a:t>Energiebalans opmaken (a.d.h.v. de Energiebehoefte en afvaldoelen). </a:t>
            </a:r>
          </a:p>
          <a:p>
            <a:pPr marL="514350" indent="-514350">
              <a:buAutoNum type="arabicPeriod"/>
            </a:pPr>
            <a:r>
              <a:rPr lang="nl-NL" sz="2000">
                <a:solidFill>
                  <a:srgbClr val="000000"/>
                </a:solidFill>
              </a:rPr>
              <a:t>Stimuleren dat cliënt zijn eetgedrag daadwerkelijk gaat veranderen…. Coachen op eetgedrag</a:t>
            </a:r>
          </a:p>
        </p:txBody>
      </p:sp>
    </p:spTree>
    <p:extLst>
      <p:ext uri="{BB962C8B-B14F-4D97-AF65-F5344CB8AC3E}">
        <p14:creationId xmlns:p14="http://schemas.microsoft.com/office/powerpoint/2010/main" val="272388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Intake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Hoe ga je te werk? </a:t>
            </a:r>
          </a:p>
          <a:p>
            <a:r>
              <a:rPr lang="nl-NL" sz="2400">
                <a:solidFill>
                  <a:srgbClr val="000000"/>
                </a:solidFill>
              </a:rPr>
              <a:t>Hoe bereid je je voor? </a:t>
            </a:r>
          </a:p>
          <a:p>
            <a:r>
              <a:rPr lang="nl-NL" sz="2400">
                <a:solidFill>
                  <a:srgbClr val="000000"/>
                </a:solidFill>
              </a:rPr>
              <a:t>Fysieke positie ten opzichte van een klant</a:t>
            </a:r>
          </a:p>
          <a:p>
            <a:r>
              <a:rPr lang="nl-NL" sz="2400">
                <a:solidFill>
                  <a:srgbClr val="000000"/>
                </a:solidFill>
              </a:rPr>
              <a:t>Lichaamstaal</a:t>
            </a:r>
          </a:p>
          <a:p>
            <a:r>
              <a:rPr lang="nl-NL" sz="2400">
                <a:solidFill>
                  <a:srgbClr val="000000"/>
                </a:solidFill>
              </a:rPr>
              <a:t>Samen doelen stellen </a:t>
            </a:r>
          </a:p>
          <a:p>
            <a:endParaRPr lang="nl-NL" sz="2400">
              <a:solidFill>
                <a:srgbClr val="000000"/>
              </a:solidFill>
            </a:endParaRP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1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E2CC8AA-7973-954D-8B57-9C8A9711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intakeformulier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B0C863-FA58-6540-8E1D-6F6C78BF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Welke vragen ga je stellen?</a:t>
            </a:r>
          </a:p>
        </p:txBody>
      </p:sp>
    </p:spTree>
    <p:extLst>
      <p:ext uri="{BB962C8B-B14F-4D97-AF65-F5344CB8AC3E}">
        <p14:creationId xmlns:p14="http://schemas.microsoft.com/office/powerpoint/2010/main" val="420792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Intake: algemene 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Leeftijd</a:t>
            </a:r>
          </a:p>
          <a:p>
            <a:r>
              <a:rPr lang="nl-NL" sz="2400">
                <a:solidFill>
                  <a:srgbClr val="000000"/>
                </a:solidFill>
              </a:rPr>
              <a:t>Geslacht</a:t>
            </a:r>
          </a:p>
          <a:p>
            <a:r>
              <a:rPr lang="nl-NL" sz="2400">
                <a:solidFill>
                  <a:srgbClr val="000000"/>
                </a:solidFill>
              </a:rPr>
              <a:t>Gewicht </a:t>
            </a:r>
          </a:p>
          <a:p>
            <a:r>
              <a:rPr lang="nl-NL" sz="2400">
                <a:solidFill>
                  <a:srgbClr val="000000"/>
                </a:solidFill>
              </a:rPr>
              <a:t>Lengte </a:t>
            </a:r>
          </a:p>
          <a:p>
            <a:r>
              <a:rPr lang="nl-NL" sz="2400">
                <a:solidFill>
                  <a:srgbClr val="000000"/>
                </a:solidFill>
              </a:rPr>
              <a:t>BMI </a:t>
            </a:r>
          </a:p>
          <a:p>
            <a:r>
              <a:rPr lang="nl-NL" sz="2400">
                <a:solidFill>
                  <a:srgbClr val="000000"/>
                </a:solidFill>
              </a:rPr>
              <a:t>Werk </a:t>
            </a:r>
          </a:p>
        </p:txBody>
      </p:sp>
    </p:spTree>
    <p:extLst>
      <p:ext uri="{BB962C8B-B14F-4D97-AF65-F5344CB8AC3E}">
        <p14:creationId xmlns:p14="http://schemas.microsoft.com/office/powerpoint/2010/main" val="120861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400">
                <a:solidFill>
                  <a:srgbClr val="FFFFFF"/>
                </a:solidFill>
              </a:rPr>
              <a:t>Intake: voedingsanamnese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Hoe zorg je dat je de juiste informatie boven tafel krijgt? </a:t>
            </a:r>
          </a:p>
          <a:p>
            <a:r>
              <a:rPr lang="nl-NL" sz="2400">
                <a:solidFill>
                  <a:srgbClr val="000000"/>
                </a:solidFill>
              </a:rPr>
              <a:t>Voedingsdagboek o.i.d. is een goed hulpmiddel</a:t>
            </a:r>
          </a:p>
          <a:p>
            <a:r>
              <a:rPr lang="nl-NL" sz="2400">
                <a:solidFill>
                  <a:srgbClr val="000000"/>
                </a:solidFill>
              </a:rPr>
              <a:t>Hou er rekening mee dat mensen soms niet eerlijk zijn</a:t>
            </a:r>
          </a:p>
          <a:p>
            <a:r>
              <a:rPr lang="nl-NL" sz="2400">
                <a:solidFill>
                  <a:srgbClr val="000000"/>
                </a:solidFill>
              </a:rPr>
              <a:t>Zorg voor een veilige omgeving </a:t>
            </a:r>
          </a:p>
          <a:p>
            <a:r>
              <a:rPr lang="nl-NL" sz="2400">
                <a:solidFill>
                  <a:srgbClr val="000000"/>
                </a:solidFill>
              </a:rPr>
              <a:t>Vraag ook naar wat ze niet mogen of willen eten!</a:t>
            </a:r>
          </a:p>
          <a:p>
            <a:endParaRPr lang="nl-NL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223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C474E9-F653-4D72-9543-B84A10991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BE5F97-3FB8-4D95-92FB-0A80FD54ED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890C2C-1AFE-4ABD-B916-3A3E0D5FCCA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04a8cfdc-dc7c-4728-8468-1752323b6d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433</Words>
  <Application>Microsoft Macintosh PowerPoint</Application>
  <PresentationFormat>Breedbeeld</PresentationFormat>
  <Paragraphs>84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1_Kantoorthema</vt:lpstr>
      <vt:lpstr>Les 8 Vervolg Voedingsleer en actieplan</vt:lpstr>
      <vt:lpstr>Leerdoelen</vt:lpstr>
      <vt:lpstr>Vitamines en mineralen</vt:lpstr>
      <vt:lpstr>Behandelplan en intake</vt:lpstr>
      <vt:lpstr>Het opstellen van een behandelplan</vt:lpstr>
      <vt:lpstr>Intake</vt:lpstr>
      <vt:lpstr>intakeformulier</vt:lpstr>
      <vt:lpstr>Intake: algemene gegevens</vt:lpstr>
      <vt:lpstr>Intake: voedingsanamnese</vt:lpstr>
      <vt:lpstr>Intake: voedingsanamnese</vt:lpstr>
      <vt:lpstr>Intake: leefpatroon </vt:lpstr>
      <vt:lpstr>Intake: budget en begeleidingsafspraken</vt:lpstr>
      <vt:lpstr>Introductie voedingsleer</vt:lpstr>
      <vt:lpstr>PowerPoint-presentatie</vt:lpstr>
      <vt:lpstr>Intake: doelen stellen</vt:lpstr>
      <vt:lpstr>Kies ik gezond?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7 Vervolg Voedingsleer</dc:title>
  <dc:creator>Mariska de Rouw</dc:creator>
  <cp:lastModifiedBy>Mariska de Rouw</cp:lastModifiedBy>
  <cp:revision>5</cp:revision>
  <dcterms:created xsi:type="dcterms:W3CDTF">2020-01-10T07:44:45Z</dcterms:created>
  <dcterms:modified xsi:type="dcterms:W3CDTF">2020-01-13T08:09:39Z</dcterms:modified>
</cp:coreProperties>
</file>